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7" r:id="rId4"/>
    <p:sldMasterId id="2147483710" r:id="rId5"/>
    <p:sldMasterId id="2147483747" r:id="rId6"/>
    <p:sldMasterId id="2147483761" r:id="rId7"/>
    <p:sldMasterId id="2147483775" r:id="rId8"/>
  </p:sldMasterIdLst>
  <p:notesMasterIdLst>
    <p:notesMasterId r:id="rId14"/>
  </p:notesMasterIdLst>
  <p:sldIdLst>
    <p:sldId id="288" r:id="rId9"/>
    <p:sldId id="301" r:id="rId10"/>
    <p:sldId id="308" r:id="rId11"/>
    <p:sldId id="303" r:id="rId12"/>
    <p:sldId id="304" r:id="rId1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A2B"/>
    <a:srgbClr val="1F401A"/>
    <a:srgbClr val="69050A"/>
    <a:srgbClr val="120D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E8AFCF-5A8C-4AD4-04EB-8741D1310C95}" v="3" dt="2026-08-19T10:04:51.6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08/19/2026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atakunnan hyvinvointialueen strategian 2023-2025 visualisointi.">
            <a:extLst>
              <a:ext uri="{FF2B5EF4-FFF2-40B4-BE49-F238E27FC236}">
                <a16:creationId xmlns:a16="http://schemas.microsoft.com/office/drawing/2014/main" id="{B8D71775-923F-8DF9-2EFA-1428CAB5C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" y="0"/>
            <a:ext cx="12190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7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7A976C6-874A-FCE4-F72D-BEF8280AEE78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9C480285-81EA-01DD-E430-51DAFB6BB2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0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2FE96595-F951-3F81-C31B-A29554ABA4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7709529F-A4DD-9D5B-91A0-4EF36F634D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08332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Strategian kooste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  <p:cxnSp>
        <p:nvCxnSpPr>
          <p:cNvPr id="17" name="Straight Connector 3">
            <a:extLst>
              <a:ext uri="{FF2B5EF4-FFF2-40B4-BE49-F238E27FC236}">
                <a16:creationId xmlns:a16="http://schemas.microsoft.com/office/drawing/2014/main" id="{092EDD5A-BDB1-44F9-B7CF-A4D76BB36A64}"/>
              </a:ext>
            </a:extLst>
          </p:cNvPr>
          <p:cNvCxnSpPr>
            <a:cxnSpLocks/>
          </p:cNvCxnSpPr>
          <p:nvPr userDrawn="1"/>
        </p:nvCxnSpPr>
        <p:spPr>
          <a:xfrm>
            <a:off x="3722879" y="1670368"/>
            <a:ext cx="1" cy="4469129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D39FC57E-4A8F-84DD-FD5E-08E846C81F41}"/>
              </a:ext>
            </a:extLst>
          </p:cNvPr>
          <p:cNvSpPr txBox="1">
            <a:spLocks/>
          </p:cNvSpPr>
          <p:nvPr userDrawn="1"/>
        </p:nvSpPr>
        <p:spPr>
          <a:xfrm>
            <a:off x="3870961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Palvelemme yhdenvertaisesti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Palvelumme ovat saatavilla yhdenvertaisesti, oikea-aikaisesti ja lähellä monin eri tavoin.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Vahvistamme ennaltaehkäiseviä  palveluja sekä monipuolisia lähipalveluja.</a:t>
            </a:r>
          </a:p>
          <a:p>
            <a:pPr marL="182563" indent="-182563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/>
            </a:pPr>
            <a:r>
              <a:rPr lang="fi-FI" sz="1100"/>
              <a:t>Tuotamme hyvinvointia, palveluita ja turvallisuutta kaikille asukkaille ja järjestämme palvelut tehokkaasti ja turvallisesti.</a:t>
            </a: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4EEFF24C-D9CF-5D87-BC96-3180534E8E36}"/>
              </a:ext>
            </a:extLst>
          </p:cNvPr>
          <p:cNvCxnSpPr>
            <a:cxnSpLocks/>
          </p:cNvCxnSpPr>
          <p:nvPr userDrawn="1"/>
        </p:nvCxnSpPr>
        <p:spPr>
          <a:xfrm>
            <a:off x="5842222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FB9E2437-2E47-4424-2D0B-E0528FE0DD7C}"/>
              </a:ext>
            </a:extLst>
          </p:cNvPr>
          <p:cNvSpPr txBox="1">
            <a:spLocks/>
          </p:cNvSpPr>
          <p:nvPr userDrawn="1"/>
        </p:nvSpPr>
        <p:spPr>
          <a:xfrm>
            <a:off x="5918644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Kohtaamme </a:t>
            </a:r>
            <a:br>
              <a:rPr lang="fi-FI" sz="1200" b="1"/>
            </a:br>
            <a:r>
              <a:rPr lang="fi-FI" sz="1200" b="1"/>
              <a:t>inhimillisesti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laadukkaat ja vaikuttavat palvelut, joissa asiakas on keskiössä.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Tuemme omaehtoista terveyden ja hyvinvoinnin parantamista sekä oman hoidon osallisuutta.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4"/>
            </a:pPr>
            <a:r>
              <a:rPr lang="fi-FI" sz="1100"/>
              <a:t>Järjestämme ja kehitämme palveluja tasapuolisesti erilaiset asiakasryhmät huomioiden yhteistyössä eri kuntien, yritysten ja järjestöjen kanssa</a:t>
            </a:r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246C2C8C-CA1F-0DE3-5B63-889E4470E167}"/>
              </a:ext>
            </a:extLst>
          </p:cNvPr>
          <p:cNvCxnSpPr>
            <a:cxnSpLocks/>
          </p:cNvCxnSpPr>
          <p:nvPr userDrawn="1"/>
        </p:nvCxnSpPr>
        <p:spPr>
          <a:xfrm>
            <a:off x="7889905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AF1B9EFF-4B6F-DAEF-AE24-D86860258E2E}"/>
              </a:ext>
            </a:extLst>
          </p:cNvPr>
          <p:cNvSpPr txBox="1">
            <a:spLocks/>
          </p:cNvSpPr>
          <p:nvPr userDrawn="1"/>
        </p:nvSpPr>
        <p:spPr>
          <a:xfrm>
            <a:off x="7966327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Toimimme ammatillisesti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Tuotamme palveluita ammatillisesti, turvallisesti ja laadukkaasti.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Johtaminen tukee ja edesauttaa henkilöstön työhyvinvointia ja osaamisen kehittämistä sekä turvaa ammattitaitoisen työvoiman saantia.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7"/>
            </a:pPr>
            <a:r>
              <a:rPr lang="fi-FI" sz="1100"/>
              <a:t>Henkilöstö osallistuu ja kehittää vaikuttavaa toimintaa.</a:t>
            </a:r>
          </a:p>
        </p:txBody>
      </p:sp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6EFC15DE-6481-4C4E-D7C4-2C65E02F7083}"/>
              </a:ext>
            </a:extLst>
          </p:cNvPr>
          <p:cNvCxnSpPr>
            <a:cxnSpLocks/>
          </p:cNvCxnSpPr>
          <p:nvPr userDrawn="1"/>
        </p:nvCxnSpPr>
        <p:spPr>
          <a:xfrm>
            <a:off x="9937588" y="1670368"/>
            <a:ext cx="1" cy="4469129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1">
            <a:extLst>
              <a:ext uri="{FF2B5EF4-FFF2-40B4-BE49-F238E27FC236}">
                <a16:creationId xmlns:a16="http://schemas.microsoft.com/office/drawing/2014/main" id="{29F4E23C-53E4-BA3A-AD5E-DC756A609984}"/>
              </a:ext>
            </a:extLst>
          </p:cNvPr>
          <p:cNvSpPr txBox="1">
            <a:spLocks/>
          </p:cNvSpPr>
          <p:nvPr userDrawn="1"/>
        </p:nvSpPr>
        <p:spPr>
          <a:xfrm>
            <a:off x="10014008" y="1907541"/>
            <a:ext cx="1894840" cy="4313872"/>
          </a:xfrm>
          <a:prstGeom prst="rect">
            <a:avLst/>
          </a:prstGeom>
        </p:spPr>
        <p:txBody>
          <a:bodyPr vert="horz" lIns="72000" tIns="36000" rIns="72000" bIns="36000" numCol="1" spcCol="54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fi-FI" sz="1200" b="1"/>
              <a:t>Uudistamme vastuullisesti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Uudistamme johtamis- ja toimintamalleja ja luomme yhteen sovitetun palvelujärjestelmän.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Palvelumme ovat taloudellisia sekä laadukkaita ja huolehdimme, että kustannuskehitys vastaa rahoitusta.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1000"/>
              </a:spcAft>
              <a:buSzPct val="80000"/>
              <a:buFont typeface="+mj-lt"/>
              <a:buAutoNum type="arabicPeriod" startAt="10"/>
            </a:pPr>
            <a:r>
              <a:rPr lang="fi-FI" sz="1100"/>
              <a:t>Tieto, tutkimus ja käytännön kokeilut ohjaavat kohti vaikuttavia toimintamalleja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3C14837A-69FC-7F29-99F6-364C5881CB82}"/>
              </a:ext>
            </a:extLst>
          </p:cNvPr>
          <p:cNvSpPr txBox="1"/>
          <p:nvPr userDrawn="1"/>
        </p:nvSpPr>
        <p:spPr>
          <a:xfrm>
            <a:off x="838199" y="1863091"/>
            <a:ext cx="2650555" cy="371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>
                <a:solidFill>
                  <a:schemeClr val="accent2"/>
                </a:solidFill>
              </a:rPr>
              <a:t>Satavarmaa hyvinvointia, terveyttä ja turvallisuutta, lähellä ihmistä</a:t>
            </a:r>
          </a:p>
          <a:p>
            <a:pPr marL="0" indent="0">
              <a:lnSpc>
                <a:spcPct val="140000"/>
              </a:lnSpc>
              <a:spcAft>
                <a:spcPts val="1200"/>
              </a:spcAft>
              <a:buNone/>
            </a:pPr>
            <a:r>
              <a:rPr lang="fi-FI" sz="1600" b="1"/>
              <a:t>Arvot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Palvelemme yhdenvertaisesti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Kohtaamme inhimillisesti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Toimimme ammatillisesti</a:t>
            </a:r>
          </a:p>
          <a:p>
            <a:pPr marL="285750" indent="-285750">
              <a:lnSpc>
                <a:spcPct val="14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i-FI" sz="1400"/>
              <a:t>Uudistamme vastuullisesti</a:t>
            </a:r>
          </a:p>
        </p:txBody>
      </p:sp>
    </p:spTree>
    <p:extLst>
      <p:ext uri="{BB962C8B-B14F-4D97-AF65-F5344CB8AC3E}">
        <p14:creationId xmlns:p14="http://schemas.microsoft.com/office/powerpoint/2010/main" val="2250671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9BEE9A7-56F5-5DF8-E71C-6B0B91D53D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E1BBD7-FA6C-0848-7F4C-4C8F4323489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7212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9A302397-58ED-1364-D421-C7135A79B8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3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9F97BD2A-7135-FD23-FC19-242178072A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819E68A-2060-C305-38D1-E4A73FC5511C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1C7CF9D0-64CF-CC28-33E9-F2428D590A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3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06C27F48-9D96-146A-5491-D5790F004E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D1B71AA-65FE-99A2-0EFF-73C2375499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5235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50A060CF-DF33-AC0C-33B1-F30A4649D4B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F21F47DD-95A9-1E23-B4A3-80D1C1CEBC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23E05B6-78E4-913B-548B-CA0B55ED232B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73D612E-E114-D1D6-FA8F-447AF57954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08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82F3D606-6BD1-9F24-92C6-5CA0856E8D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2D6748-15F4-EE8F-41DC-8F649308493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69263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80CB64C7-25C3-F8B6-5A90-2A86FB9539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7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7481909-45BE-EC4C-AD40-64C3C006AC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68868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BAE8FB82-D031-6412-BC2B-7D97C0425D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117010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C6619379-20B8-DCAB-9378-356C9E2638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2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B61E730-BFAB-C215-E432-22650DE27A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id="{2C6A5238-F4EE-8F53-8DD1-0843107215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729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73A3757-82B9-3802-B29E-68E4BA1FF9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352C9C5-09A7-BD8D-A630-B56A58A382C9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4BBD43A0-30D8-30CB-1D5A-961473FAF5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576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DEEFA8DC-69E0-D691-87BC-A95667FDC4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B99327-248A-361C-C965-EA747F12EAA6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6905E17B-87C3-2EBC-0BD3-E882F634F3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216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0D7CD2C-26CB-24B2-5E0F-92A41DB7C3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91371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i-FI"/>
              <a:t>20.12.2023</a:t>
            </a:r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1C2C0F91-7564-E998-FFE3-9634C8E6AB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4158" y="365125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8949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36365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E66996F9-1DCE-2B87-F491-556A14C635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4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20.12.2023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2" name="Graphic 6">
            <a:extLst>
              <a:ext uri="{FF2B5EF4-FFF2-40B4-BE49-F238E27FC236}">
                <a16:creationId xmlns:a16="http://schemas.microsoft.com/office/drawing/2014/main" id="{5E7C49B8-B056-4CD8-DA7B-972E9DBFD6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48700" y="3602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6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0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1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321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4" r:id="rId2"/>
    <p:sldLayoutId id="2147483713" r:id="rId3"/>
    <p:sldLayoutId id="2147483714" r:id="rId4"/>
    <p:sldLayoutId id="2147483746" r:id="rId5"/>
    <p:sldLayoutId id="2147483715" r:id="rId6"/>
    <p:sldLayoutId id="2147483718" r:id="rId7"/>
    <p:sldLayoutId id="2147483789" r:id="rId8"/>
    <p:sldLayoutId id="2147483719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90" r:id="rId10"/>
    <p:sldLayoutId id="2147483757" r:id="rId11"/>
    <p:sldLayoutId id="2147483758" r:id="rId12"/>
    <p:sldLayoutId id="2147483794" r:id="rId13"/>
    <p:sldLayoutId id="2147483759" r:id="rId14"/>
    <p:sldLayoutId id="2147483760" r:id="rId1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91" r:id="rId10"/>
    <p:sldLayoutId id="2147483771" r:id="rId11"/>
    <p:sldLayoutId id="2147483772" r:id="rId12"/>
    <p:sldLayoutId id="2147483795" r:id="rId13"/>
    <p:sldLayoutId id="2147483773" r:id="rId14"/>
    <p:sldLayoutId id="2147483774" r:id="rId1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r>
              <a:rPr lang="fi-FI"/>
              <a:t>20.12.2023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92" r:id="rId10"/>
    <p:sldLayoutId id="2147483785" r:id="rId11"/>
    <p:sldLayoutId id="2147483786" r:id="rId12"/>
    <p:sldLayoutId id="2147483796" r:id="rId13"/>
    <p:sldLayoutId id="2147483787" r:id="rId14"/>
    <p:sldLayoutId id="2147483788" r:id="rId1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41EE-3CCA-4217-9B0A-3BAA7C3CD81C}" type="datetime1">
              <a:rPr lang="fi-FI"/>
              <a:t>19.8.2026</a:t>
            </a:fld>
            <a:endParaRPr lang="fi-FI"/>
          </a:p>
        </p:txBody>
      </p:sp>
      <p:sp>
        <p:nvSpPr>
          <p:cNvPr id="3" name="Otsikko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IKÄÄNTYNEIDEN PALVELUJEN TOIMIALA</a:t>
            </a:r>
          </a:p>
        </p:txBody>
      </p:sp>
      <p:sp>
        <p:nvSpPr>
          <p:cNvPr id="4" name="Alaotsikko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>
                <a:cs typeface="Poppins"/>
              </a:rPr>
              <a:t>TALOUDEN RAPORTTI 1-6/2026, ohjeellinen toteumaprosentti 50 %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01753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EFF8A-A321-4054-9E4D-B038E2C547E4}" type="datetime1">
              <a:rPr lang="fi-FI" smtClean="0"/>
              <a:t>19.8.2026</a:t>
            </a:fld>
            <a:endParaRPr lang="fi-FI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761561" y="361135"/>
            <a:ext cx="8181103" cy="704268"/>
          </a:xfrm>
        </p:spPr>
        <p:txBody>
          <a:bodyPr>
            <a:noAutofit/>
          </a:bodyPr>
          <a:lstStyle/>
          <a:p>
            <a:pPr algn="ctr"/>
            <a:r>
              <a:rPr lang="fi-FI">
                <a:cs typeface="Poppins"/>
              </a:rPr>
              <a:t>Talouden toteuma 1-6 kk / Ikääntyneiden palvelujen toimiala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  <p:sp>
        <p:nvSpPr>
          <p:cNvPr id="12" name="Tekstiruutu 11"/>
          <p:cNvSpPr txBox="1"/>
          <p:nvPr/>
        </p:nvSpPr>
        <p:spPr>
          <a:xfrm>
            <a:off x="6855181" y="1547691"/>
            <a:ext cx="5542741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100" b="1">
                <a:cs typeface="Poppins" pitchFamily="2" charset="77"/>
              </a:rPr>
              <a:t>Poikkeamat talousarvioon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100">
                <a:cs typeface="Poppins"/>
              </a:rPr>
              <a:t>Maksutuotoissa on vuoden 2025 toteumaa noin 245.000 €</a:t>
            </a:r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Avustukset</a:t>
            </a:r>
            <a:endParaRPr lang="en-US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r>
              <a:rPr lang="fi-FI" sz="1100">
                <a:solidFill>
                  <a:srgbClr val="1F401A"/>
                </a:solidFill>
                <a:cs typeface="Arial"/>
              </a:rPr>
              <a:t>Omaishoidontuen kuel toteutuu henkilöstökuluissa</a:t>
            </a:r>
            <a:endParaRPr lang="fi-FI">
              <a:solidFill>
                <a:srgbClr val="000000"/>
              </a:solidFill>
              <a:cs typeface="Arial"/>
            </a:endParaRPr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solidFill>
                  <a:srgbClr val="000000"/>
                </a:solidFill>
                <a:cs typeface="Arial"/>
              </a:rPr>
              <a:t>Ympärivuorokautisen asumispalveluiden ostopalveluja on lisätty ( yhteensä +62 paikkaa vs.31.12.2025 tilanteeseen), jotta hoitoketjut saadaan sujuvammaksi. </a:t>
            </a: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endParaRPr lang="fi-FI" sz="1100">
              <a:solidFill>
                <a:srgbClr val="1F401A"/>
              </a:solidFill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100"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100" b="1">
                <a:cs typeface="Poppins" pitchFamily="2" charset="77"/>
              </a:rPr>
              <a:t>Toimenpiteet talousarvioon pääsemiseksi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Asumispalveluiden monipuolistaminen (palveluasuminen, perhehoito)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100"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100" b="1">
                <a:cs typeface="Poppins"/>
              </a:rPr>
              <a:t>Tilikauden tulosennuste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100">
                <a:solidFill>
                  <a:srgbClr val="330A2B"/>
                </a:solidFill>
                <a:cs typeface="Arial"/>
              </a:rPr>
              <a:t>Tilikauden tulosennuste 6_2026 perusteella toteuma näyttää 101,7  % toteumaa talousarvioon nähden. Tilikauden ennustettu toteuma on </a:t>
            </a:r>
            <a:endParaRPr lang="fi-FI" sz="1100" b="1">
              <a:solidFill>
                <a:srgbClr val="000000"/>
              </a:solidFill>
              <a:cs typeface="Poppins"/>
            </a:endParaRPr>
          </a:p>
          <a:p>
            <a:pPr lvl="1"/>
            <a:r>
              <a:rPr lang="fi-FI" sz="1100">
                <a:solidFill>
                  <a:srgbClr val="FF0000"/>
                </a:solidFill>
                <a:cs typeface="Arial"/>
              </a:rPr>
              <a:t>  </a:t>
            </a:r>
            <a:r>
              <a:rPr lang="fi-FI" sz="1100">
                <a:cs typeface="Arial"/>
              </a:rPr>
              <a:t>240.229.103  €, ylitys tulisi olemaan 4,067 m </a:t>
            </a:r>
            <a:r>
              <a:rPr lang="en-US" sz="1100">
                <a:cs typeface="Arial"/>
              </a:rPr>
              <a:t>€</a:t>
            </a:r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Henkilöstökulut </a:t>
            </a:r>
            <a:r>
              <a:rPr lang="en-US" sz="1100">
                <a:cs typeface="Arial"/>
              </a:rPr>
              <a:t>€</a:t>
            </a: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Vuosiennusteen mukaan toteuma  102,8 %</a:t>
            </a:r>
            <a:endParaRPr lang="en-US" sz="1100">
              <a:cs typeface="Arial"/>
            </a:endParaRPr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Palvelujen ostot </a:t>
            </a:r>
            <a:endParaRPr lang="en-US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Vuosiennusteen mukaan toteuma  102,6 %</a:t>
            </a:r>
            <a:endParaRPr lang="fi-FI"/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Aineet, tarvikkeet ja tavarat </a:t>
            </a:r>
            <a:endParaRPr lang="en-US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Vuosiennusteen mukaan toteuma  88,0 %</a:t>
            </a:r>
            <a:endParaRPr lang="fi-FI"/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Avustukset</a:t>
            </a:r>
            <a:endParaRPr lang="en-US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Vuosiennusteen mukaan toteuma  92,1 %</a:t>
            </a:r>
            <a:endParaRPr lang="fi-FI"/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Muut toimintakulut</a:t>
            </a:r>
            <a:endParaRPr lang="en-US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r>
              <a:rPr lang="fi-FI" sz="1100">
                <a:cs typeface="Arial"/>
              </a:rPr>
              <a:t>Vuosiennusteen mukaan toteuma  98,2 %</a:t>
            </a:r>
            <a:endParaRPr lang="fi-FI"/>
          </a:p>
          <a:p>
            <a:pPr lvl="2"/>
            <a:endParaRPr lang="fi-FI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endParaRPr lang="fi-FI" sz="1100">
              <a:cs typeface="Arial"/>
            </a:endParaRPr>
          </a:p>
          <a:p>
            <a:endParaRPr lang="fi-FI" sz="1100" b="1">
              <a:cs typeface="Poppins"/>
            </a:endParaRPr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AF88FB30-2FE0-2F91-DEA1-0E31C31816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060462"/>
              </p:ext>
            </p:extLst>
          </p:nvPr>
        </p:nvGraphicFramePr>
        <p:xfrm>
          <a:off x="416281" y="1709579"/>
          <a:ext cx="6438900" cy="3840480"/>
        </p:xfrm>
        <a:graphic>
          <a:graphicData uri="http://schemas.openxmlformats.org/drawingml/2006/table">
            <a:tbl>
              <a:tblPr/>
              <a:tblGrid>
                <a:gridCol w="2298700">
                  <a:extLst>
                    <a:ext uri="{9D8B030D-6E8A-4147-A177-3AD203B41FA5}">
                      <a16:colId xmlns:a16="http://schemas.microsoft.com/office/drawing/2014/main" val="254505254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039681292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894984620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1168276565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928054758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470170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Tililaji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 1-6/2026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TA 2026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Tot.-%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 1-6/2025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1100" b="1" i="0" u="none" strike="noStrike">
                          <a:effectLst/>
                          <a:latin typeface="Aptos Narrow" panose="020B0004020202020204" pitchFamily="34" charset="0"/>
                        </a:rPr>
                        <a:t>Tot 2026 vs Tot 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1533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   Toimintatuotot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25 811 040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50 126 700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51,5%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23 546 524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9,6%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9260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Myyntituotot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782 193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1 409 000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55,5%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626 860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24,8%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4483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Maksutuotot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25 005 537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48 717 700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51,3%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22 880 883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9,3%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4299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Tuet ja avustukset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4 856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22 401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-78,3%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9633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toimintatuotot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18 454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16 380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12,7%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2719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   Toimintakulut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-143 801 171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-286 159 471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50,3%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-137 316 760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4,7%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8615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Henkilöstökulut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-81 629 998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-163 209 911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-76 684 445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6,4%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0560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Palvelujen ostot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-52 824 673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-103 004 774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51,3%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-50 115 174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8331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Aineet, tarvikkeet ja tavarat   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-1 482 395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-3 367 600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44,0%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-2 324 161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-36,2%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83874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Avustukset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-7 312 173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-14 668 000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49,9%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-7 712 479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07987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toimintakulut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-551 932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-1 909 186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28,9%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-480 501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14,9%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344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Toimintakate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-117 990 131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-236 032 771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-113 770 236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3,7%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1297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Rahoitustuotot ja -kulut + (-)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-74,2%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4137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Korkokulut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-85,5%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3198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rahoituskulut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-46,5%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031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Vuosikate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-117 990 221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-236 032 771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-113 770 585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3,7%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3370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Poistot ja arvonalentumiset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-73 867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-120 100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61,5%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-23 011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221,0%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207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Suunnitelman mukaiset poistot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-73 867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-120 100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61,5%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-23 011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221,0%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3222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Tilikauden tulos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-118 064 088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-236 152 871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-113 793 596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3,8%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075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06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B34C2-E167-5D7E-8097-9FA33F9F6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35F2DF-E361-7F1E-73AD-C2D9DE1ED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EFF8A-A321-4054-9E4D-B038E2C547E4}" type="datetime1">
              <a:rPr lang="fi-FI" smtClean="0"/>
              <a:t>19.8.2026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F72183EC-7467-D403-7846-91FD9FAFD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447" y="709478"/>
            <a:ext cx="8181103" cy="704268"/>
          </a:xfrm>
        </p:spPr>
        <p:txBody>
          <a:bodyPr>
            <a:noAutofit/>
          </a:bodyPr>
          <a:lstStyle/>
          <a:p>
            <a:pPr algn="ctr"/>
            <a:r>
              <a:rPr lang="fi-FI">
                <a:cs typeface="Poppins"/>
              </a:rPr>
              <a:t>Talouden toteuma 1-6 kk / </a:t>
            </a:r>
            <a:br>
              <a:rPr lang="fi-FI">
                <a:cs typeface="Poppins"/>
              </a:rPr>
            </a:br>
            <a:r>
              <a:rPr lang="fi-FI">
                <a:cs typeface="Poppins"/>
              </a:rPr>
              <a:t>Tilikauden ennuste ylittää talousarvion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22D52D-2A17-0CA4-9F21-5EF6EB2146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4E2897AA-CC7D-2FD7-6623-C2F8C47DBF39}"/>
              </a:ext>
            </a:extLst>
          </p:cNvPr>
          <p:cNvSpPr txBox="1"/>
          <p:nvPr/>
        </p:nvSpPr>
        <p:spPr>
          <a:xfrm>
            <a:off x="544187" y="2306970"/>
            <a:ext cx="9400476" cy="53707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b="1">
                <a:cs typeface="Poppins"/>
              </a:rPr>
              <a:t>Ylityksen syyt</a:t>
            </a:r>
            <a:endParaRPr lang="fi-FI" sz="2000" b="1">
              <a:cs typeface="Poppins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1100" b="1">
              <a:cs typeface="Poppin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Palvelurakenteen muutokset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Ostettu ympärivuorokautisen asumispalvelun paikkoja ennustettua enemmän -&gt; Maantienkadun yleislääketieteen osaston lopetus sekä saatu lyhytaikaiseen palveluasumisen yksiköihin (Arvi) asiakaspaikkoja, jotta voidaan sujuvoittaa hoitoketjuja (esh-&gt; yleos).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Kustannuksia siirtynyt ikääntyneiden toimialueelle mitkä aikaisemmin kohdentuneet esimerkiksi aikuisten toimialueelle (vammaispalvelulain muutos)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Henkilöstökulut odotettua suuremmat, ennusteen mukaan toteumaprosentti tulee olemaan 102,8 %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Viivästynyt yhteistyötoimintaprosessi on aiheuttanut ylimääräisiä henkilöstökuluja -&gt; toimeenpanon aloitus hidastunut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Keskitetyn resurssiyksikön haasteellinen aloitus-&gt; hälytyskorvausten määrä kasvanut +15 prosenttia ( vs.v 2025 vastaavaan ajankohtaan), ylityötuntien määrä laskenut –3 prosenttia (vs v. 2025 vastaavaan ajankohtaan). Varahenkilöstön varausaste on ollut v.2025 tasoa alhaisempi, sillä toiminnassa on ollut nähtävissä enemmän hälytysluonteisia työjärjestelyjä. </a:t>
            </a:r>
            <a:endParaRPr lang="fi-FI" sz="1400">
              <a:cs typeface="Poppins" pitchFamily="2" charset="77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i-FI" sz="1400">
                <a:cs typeface="Poppins"/>
              </a:rPr>
              <a:t>6/2026 on linjattu Sotenderin hyödyntämisen kasvattaminen jatkossa niin, että vuorot julkaistaan aina ensin ulkopuolisille sijaisille ja vasta myöhemmin tarpeenmukaisesti sisäisesti.</a:t>
            </a:r>
            <a:r>
              <a:rPr lang="fi-FI" sz="1400">
                <a:ea typeface="+mn-lt"/>
                <a:cs typeface="Poppins"/>
              </a:rPr>
              <a:t> M</a:t>
            </a:r>
            <a:r>
              <a:rPr lang="fi-FI" sz="1400">
                <a:ea typeface="+mn-lt"/>
                <a:cs typeface="+mn-lt"/>
              </a:rPr>
              <a:t>uutos edellyttää automatiikan käyttöönottoa, jonka hankkimisesta neuvotelut alkavat viikolla 33-34. </a:t>
            </a:r>
            <a:endParaRPr lang="fi-FI" sz="1400">
              <a:cs typeface="Arial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i-FI" sz="1100">
              <a:solidFill>
                <a:srgbClr val="C82613"/>
              </a:solidFill>
              <a:cs typeface="Arial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i-FI" sz="1100">
              <a:solidFill>
                <a:srgbClr val="FF0000"/>
              </a:solidFill>
              <a:cs typeface="Poppins" pitchFamily="2" charset="77"/>
            </a:endParaRPr>
          </a:p>
          <a:p>
            <a:pPr lvl="2"/>
            <a:endParaRPr lang="fi-FI" sz="1100">
              <a:solidFill>
                <a:srgbClr val="FF0000"/>
              </a:solidFill>
              <a:cs typeface="Poppins" pitchFamily="2" charset="77"/>
            </a:endParaRPr>
          </a:p>
          <a:p>
            <a:pPr lvl="2"/>
            <a:endParaRPr lang="fi-FI" sz="1100">
              <a:solidFill>
                <a:srgbClr val="FF0000"/>
              </a:solidFill>
              <a:cs typeface="Poppins" pitchFamily="2" charset="77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100">
              <a:cs typeface="Poppins" pitchFamily="2" charset="77"/>
            </a:endParaRPr>
          </a:p>
          <a:p>
            <a:pPr lvl="2"/>
            <a:endParaRPr lang="fi-FI" sz="1100">
              <a:cs typeface="Arial"/>
            </a:endParaRPr>
          </a:p>
          <a:p>
            <a:pPr marL="1200150" lvl="2" indent="-285750">
              <a:buFont typeface="Arial,Sans-Serif" panose="020B0604020202020204" pitchFamily="34" charset="0"/>
              <a:buChar char="•"/>
            </a:pPr>
            <a:endParaRPr lang="fi-FI" sz="1100">
              <a:cs typeface="Arial"/>
            </a:endParaRPr>
          </a:p>
          <a:p>
            <a:endParaRPr lang="fi-FI" sz="1100" b="1"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1868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4E72E-D288-3FBB-5E2C-51875EF2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2F1516D-996C-5954-C01F-7CE48C508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EFF8A-A321-4054-9E4D-B038E2C547E4}" type="datetime1">
              <a:rPr lang="fi-FI" smtClean="0"/>
              <a:t>19.8.2026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B45470B4-65CB-A7C6-6406-8AAEF03FB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773" y="525576"/>
            <a:ext cx="8181103" cy="704268"/>
          </a:xfrm>
        </p:spPr>
        <p:txBody>
          <a:bodyPr>
            <a:noAutofit/>
          </a:bodyPr>
          <a:lstStyle/>
          <a:p>
            <a:pPr algn="ctr"/>
            <a:r>
              <a:rPr lang="fi-FI">
                <a:cs typeface="Poppins"/>
              </a:rPr>
              <a:t>Talouden toteuma 1-6 kk / Kotihoidon ja kotona asumista tukevien palveluiden vastuualue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56A0586-FB26-90DF-57FF-21D8FB4826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BAF85454-3542-67DE-250C-082B8F144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225427"/>
              </p:ext>
            </p:extLst>
          </p:nvPr>
        </p:nvGraphicFramePr>
        <p:xfrm>
          <a:off x="1623085" y="2115344"/>
          <a:ext cx="6438900" cy="3657600"/>
        </p:xfrm>
        <a:graphic>
          <a:graphicData uri="http://schemas.openxmlformats.org/drawingml/2006/table">
            <a:tbl>
              <a:tblPr/>
              <a:tblGrid>
                <a:gridCol w="2298700">
                  <a:extLst>
                    <a:ext uri="{9D8B030D-6E8A-4147-A177-3AD203B41FA5}">
                      <a16:colId xmlns:a16="http://schemas.microsoft.com/office/drawing/2014/main" val="550669045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494892182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273010804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108320873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005108175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83941175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Tililaji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 1-6/2026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TA 2026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Tot.-%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 1-6/2025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1100" b="1" i="0" u="none" strike="noStrike">
                          <a:effectLst/>
                          <a:latin typeface="Aptos Narrow" panose="020B0004020202020204" pitchFamily="34" charset="0"/>
                        </a:rPr>
                        <a:t>Tot 2026 vs Tot 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2919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   Toimintatuotot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9 143 338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17 101 800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53,5%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7 731 666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18,3%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6138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Myyntituotot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678 433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1 279 000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53,0%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555 239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22,2%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96582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Maksutuotot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8 449 712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15 822 800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53,4%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7 161 214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18,0%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6062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Tuet ja avustukset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2 090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-100,0%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2041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toimintatuotot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15 193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13 123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15,8%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4147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   Toimintakulut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-68 839 275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-140 168 246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49,1%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-63 351 457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8,7%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7257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Henkilöstökulut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-53 116 186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-108 618 833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48,9%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-46 978 120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13,1%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7379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Palvelujen ostot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-7 538 200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-14 448 100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52,2%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-7 101 666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6,1%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839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Aineet, tarvikkeet ja tavarat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-320 688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-954 200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33,6%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-1 072 895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-70,1%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9094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Avustukset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-7 312 173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-14 668 000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49,9%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-7 712 479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9705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toimintakulut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-552 028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-1 479 113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37,3%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-486 297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13,5%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4681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Toimintakate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-59 695 937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-123 066 446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48,5%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-55 619 791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7,3%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6587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Rahoitustuotot ja -kulut + (-)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-85,5%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1163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Korkokulut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-85,5%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2904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Vuosikate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-59 695 973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-123 066 446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48,5%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-55 620 039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7,3%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6453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Poistot ja arvonalentumiset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-35 970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-23 400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153,7%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-5 189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593,2%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9445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Suunnitelman mukaiset poistot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-35 970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-23 400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153,7%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-5 189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593,2%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3112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Tilikauden tulos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-59 731 943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-123 089 846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48,5%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-55 625 228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7,4%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883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038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CF0D7-86A8-13ED-B20B-8F0F81D88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DFA3C93-4858-5703-9199-E97B0EF6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EFF8A-A321-4054-9E4D-B038E2C547E4}" type="datetime1">
              <a:rPr lang="fi-FI" smtClean="0"/>
              <a:t>19.8.2026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E34524CE-DD98-8762-5838-2BC2C183C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60" y="361135"/>
            <a:ext cx="9660733" cy="704268"/>
          </a:xfrm>
        </p:spPr>
        <p:txBody>
          <a:bodyPr>
            <a:noAutofit/>
          </a:bodyPr>
          <a:lstStyle/>
          <a:p>
            <a:pPr algn="ctr"/>
            <a:br>
              <a:rPr lang="fi-FI">
                <a:cs typeface="Poppins"/>
              </a:rPr>
            </a:br>
            <a:br>
              <a:rPr lang="fi-FI">
                <a:cs typeface="Poppins"/>
              </a:rPr>
            </a:br>
            <a:r>
              <a:rPr lang="fi-FI">
                <a:cs typeface="Poppins"/>
              </a:rPr>
              <a:t>Talouden toteuma 1-6 kk / Ympärivuorokautinen palveluasuminen ja yleislääketieteen osastojen vastuualue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1B2E73F-0ED1-58EF-8820-604AE2D00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5</a:t>
            </a:fld>
            <a:endParaRPr lang="en-FI"/>
          </a:p>
        </p:txBody>
      </p:sp>
      <p:graphicFrame>
        <p:nvGraphicFramePr>
          <p:cNvPr id="2" name="Taulukko 1">
            <a:extLst>
              <a:ext uri="{FF2B5EF4-FFF2-40B4-BE49-F238E27FC236}">
                <a16:creationId xmlns:a16="http://schemas.microsoft.com/office/drawing/2014/main" id="{83CB3C3D-C38B-3DA6-E320-75680E977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825450"/>
              </p:ext>
            </p:extLst>
          </p:nvPr>
        </p:nvGraphicFramePr>
        <p:xfrm>
          <a:off x="1457325" y="2296319"/>
          <a:ext cx="6438900" cy="3657600"/>
        </p:xfrm>
        <a:graphic>
          <a:graphicData uri="http://schemas.openxmlformats.org/drawingml/2006/table">
            <a:tbl>
              <a:tblPr/>
              <a:tblGrid>
                <a:gridCol w="2298700">
                  <a:extLst>
                    <a:ext uri="{9D8B030D-6E8A-4147-A177-3AD203B41FA5}">
                      <a16:colId xmlns:a16="http://schemas.microsoft.com/office/drawing/2014/main" val="3060428590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244049527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1601149545"/>
                    </a:ext>
                  </a:extLst>
                </a:gridCol>
                <a:gridCol w="736600">
                  <a:extLst>
                    <a:ext uri="{9D8B030D-6E8A-4147-A177-3AD203B41FA5}">
                      <a16:colId xmlns:a16="http://schemas.microsoft.com/office/drawing/2014/main" val="3810654296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731777543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6903268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Tililaji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 1-6/2026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TA 2026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Tot.-%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Tot 1-6/2025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1100" b="1" i="0" u="none" strike="noStrike">
                          <a:effectLst/>
                          <a:latin typeface="Aptos Narrow" panose="020B0004020202020204" pitchFamily="34" charset="0"/>
                        </a:rPr>
                        <a:t>Tot 2026 vs Tot 2025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7639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   Toimintatuotot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16 667 702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33 024 900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50,5%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15 814 798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33994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Myyntituotot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103 760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130 000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79,8%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71 561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45,0%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0131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Maksutuotot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16 555 825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32 894 900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50,3%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15 719 669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54694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Tuet ja avustukset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4 856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20 311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-76,1%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25042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toimintatuotot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3 261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3 257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049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   Toimintakulut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-74 708 186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-145 394 696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51,4%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-73 699 012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1,4%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9582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Henkilöstökulut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-28 269 072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-54 084 449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52,3%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-29 446 366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0075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Palvelujen ostot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-45 278 924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-88 466 774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51,2%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-43 010 923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5,3%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8264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Aineet, tarvikkeet ja tavarat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-1 161 205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-2 413 400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48,1%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-1 249 739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-7,1%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7515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toimintakulut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1 015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-430 073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-0,2%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8 016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-87,3%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2530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Toimintakate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-58 040 484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-112 369 796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51,7%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-57 884 214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0,3%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8238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Rahoitustuotot ja -kulut + (-)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-46,5%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7878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Korkokulut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8532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Muut rahoituskulut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#JAKO/0!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-46,5%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0899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Vuosikate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-58 040 538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-112 369 796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51,7%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-57 884 315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0,3%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2176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Poistot ja arvonalentumiset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-37 897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-96 700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39,2%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-17 822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112,6%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8399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      Suunnitelman mukaiset poistot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-37 897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-96 700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39,2%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-17 822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0" i="0" u="none" strike="noStrike">
                          <a:effectLst/>
                          <a:latin typeface="Aptos Narrow" panose="020B0004020202020204" pitchFamily="34" charset="0"/>
                        </a:rPr>
                        <a:t>112,6%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3915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Tilikauden tulos   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-58 078 435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-112 466 496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51,6%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-57 902 137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fi-FI" sz="1100" b="1" i="0" u="none" strike="noStrike">
                          <a:effectLst/>
                          <a:latin typeface="Aptos Narrow" panose="020B0004020202020204" pitchFamily="34" charset="0"/>
                        </a:rPr>
                        <a:t>0,3%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555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9577510"/>
      </p:ext>
    </p:extLst>
  </p:cSld>
  <p:clrMapOvr>
    <a:masterClrMapping/>
  </p:clrMapOvr>
</p:sld>
</file>

<file path=ppt/theme/theme1.xml><?xml version="1.0" encoding="utf-8"?>
<a:theme xmlns:a="http://schemas.openxmlformats.org/drawingml/2006/main" name="Strategiapohjat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2.xml><?xml version="1.0" encoding="utf-8"?>
<a:theme xmlns:a="http://schemas.openxmlformats.org/drawingml/2006/main" name="Sata yle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3.xml><?xml version="1.0" encoding="utf-8"?>
<a:theme xmlns:a="http://schemas.openxmlformats.org/drawingml/2006/main" name="Sat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4.xml><?xml version="1.0" encoding="utf-8"?>
<a:theme xmlns:a="http://schemas.openxmlformats.org/drawingml/2006/main" name="Sat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5.xml><?xml version="1.0" encoding="utf-8"?>
<a:theme xmlns:a="http://schemas.openxmlformats.org/drawingml/2006/main" name="Sat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b72c16-a40d-4e17-907a-3974571add12">
      <Terms xmlns="http://schemas.microsoft.com/office/infopath/2007/PartnerControls"/>
    </lcf76f155ced4ddcb4097134ff3c332f>
    <TaxCatchAll xmlns="b2a6e167-7ebe-4a29-abe6-345bb40acfd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E3374D7989AC84DB24BBC3EB642A6A7" ma:contentTypeVersion="12" ma:contentTypeDescription="Luo uusi asiakirja." ma:contentTypeScope="" ma:versionID="83b9faa7a72cbc3efe5b80afccf3c519">
  <xsd:schema xmlns:xsd="http://www.w3.org/2001/XMLSchema" xmlns:xs="http://www.w3.org/2001/XMLSchema" xmlns:p="http://schemas.microsoft.com/office/2006/metadata/properties" xmlns:ns2="f4b72c16-a40d-4e17-907a-3974571add12" xmlns:ns3="b2a6e167-7ebe-4a29-abe6-345bb40acfd8" targetNamespace="http://schemas.microsoft.com/office/2006/metadata/properties" ma:root="true" ma:fieldsID="4f23695faf9ec93ec2b6b625371e160c" ns2:_="" ns3:_="">
    <xsd:import namespace="f4b72c16-a40d-4e17-907a-3974571add12"/>
    <xsd:import namespace="b2a6e167-7ebe-4a29-abe6-345bb40acf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b72c16-a40d-4e17-907a-3974571ad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Kuvien tunnisteet" ma:readOnly="false" ma:fieldId="{5cf76f15-5ced-4ddc-b409-7134ff3c332f}" ma:taxonomyMulti="true" ma:sspId="ee43b15e-14bb-436e-99a9-3e6a2950b3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a6e167-7ebe-4a29-abe6-345bb40acf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d9ec73c-23c6-4af2-b095-5eb6d3749ee1}" ma:internalName="TaxCatchAll" ma:showField="CatchAllData" ma:web="b2a6e167-7ebe-4a29-abe6-345bb40acf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8F4410-605F-4F46-A6C2-43E5FDCAF2A9}">
  <ds:schemaRefs>
    <ds:schemaRef ds:uri="08bf3a15-36af-4c1b-a4ce-72e482109eb6"/>
    <ds:schemaRef ds:uri="922b59c8-a08e-465a-819c-eb51de761b3d"/>
    <ds:schemaRef ds:uri="b2a6e167-7ebe-4a29-abe6-345bb40acfd8"/>
    <ds:schemaRef ds:uri="f4b72c16-a40d-4e17-907a-3974571add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009CCE7-F227-4F9D-9776-A9588525CB1D}">
  <ds:schemaRefs>
    <ds:schemaRef ds:uri="b2a6e167-7ebe-4a29-abe6-345bb40acfd8"/>
    <ds:schemaRef ds:uri="f4b72c16-a40d-4e17-907a-3974571add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7774F7B-7FF9-435A-AFF4-133C853E3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Powerpoint_pohja</Template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Strategiapohjat</vt:lpstr>
      <vt:lpstr>Sata yleinen</vt:lpstr>
      <vt:lpstr>Sata Sote/Vihrea</vt:lpstr>
      <vt:lpstr>Sata Pelastus/Punainen</vt:lpstr>
      <vt:lpstr>Sata Hallinto/Sininen</vt:lpstr>
      <vt:lpstr>IKÄÄNTYNEIDEN PALVELUJEN TOIMIALA</vt:lpstr>
      <vt:lpstr>Talouden toteuma 1-6 kk / Ikääntyneiden palvelujen toimiala</vt:lpstr>
      <vt:lpstr>Talouden toteuma 1-6 kk /  Tilikauden ennuste ylittää talousarvion </vt:lpstr>
      <vt:lpstr>Talouden toteuma 1-6 kk / Kotihoidon ja kotona asumista tukevien palveluiden vastuualue</vt:lpstr>
      <vt:lpstr>  Talouden toteuma 1-6 kk / Ympärivuorokautinen palveluasuminen ja yleislääketieteen osastojen vastuualue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Mira Metsälä</dc:creator>
  <cp:revision>4</cp:revision>
  <dcterms:created xsi:type="dcterms:W3CDTF">2023-04-14T04:42:43Z</dcterms:created>
  <dcterms:modified xsi:type="dcterms:W3CDTF">2026-08-19T10:10:40Z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0x010100CE3374D7989AC84DB24BBC3EB642A6A7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2023-04-14T04:42:43Z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f1fc3d0a-ee56-4f33-ab7c-c77444ca1078</vt:lpwstr>
  </property>
  <property fmtid="{D5CDD505-2E9C-101B-9397-08002B2CF9AE}" pid="8" name="MSIP_Label_defa4170-0d19-0005-0004-bc88714345d2_ActionId">
    <vt:lpwstr>8a4ed892-9205-46d9-9721-66d6f4079a8a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ediaServiceImageTags">
    <vt:lpwstr/>
  </property>
</Properties>
</file>